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9B7DDB-8C8B-408C-860D-C68AF0BAF526}" type="datetimeFigureOut">
              <a:rPr lang="fa-IR" smtClean="0"/>
              <a:pPr/>
              <a:t>03/11/1442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9049CE-68B6-4FA0-911B-24DF0CD2F7D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986535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black"/>
                </a:solidFill>
              </a:rPr>
              <a:pPr/>
              <a:t>03/11/1442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49219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black"/>
                </a:solidFill>
              </a:rPr>
              <a:pPr/>
              <a:t>03/11/1442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48509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black"/>
                </a:solidFill>
              </a:rPr>
              <a:pPr/>
              <a:t>03/11/1442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090563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white"/>
                </a:solidFill>
              </a:rPr>
              <a:pPr/>
              <a:t>03/11/1442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8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white"/>
                </a:solidFill>
              </a:rPr>
              <a:pPr/>
              <a:t>03/11/1442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71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black"/>
                </a:solidFill>
              </a:rPr>
              <a:pPr/>
              <a:t>03/11/1442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7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white"/>
                </a:solidFill>
              </a:rPr>
              <a:pPr/>
              <a:t>03/11/1442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2515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black"/>
                </a:solidFill>
              </a:rPr>
              <a:pPr/>
              <a:t>03/11/1442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52578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BE9B7DDB-8C8B-408C-860D-C68AF0BAF526}" type="datetimeFigureOut">
              <a:rPr lang="fa-IR" smtClean="0">
                <a:solidFill>
                  <a:prstClr val="black"/>
                </a:solidFill>
              </a:rPr>
              <a:pPr/>
              <a:t>03/11/1442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49CE-68B6-4FA0-911B-24DF0CD2F7D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9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9B7DDB-8C8B-408C-860D-C68AF0BAF526}" type="datetimeFigureOut">
              <a:rPr lang="fa-IR" smtClean="0">
                <a:solidFill>
                  <a:prstClr val="white"/>
                </a:solidFill>
              </a:rPr>
              <a:pPr/>
              <a:t>03/11/1442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9049CE-68B6-4FA0-911B-24DF0CD2F7D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9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9B7DDB-8C8B-408C-860D-C68AF0BAF526}" type="datetimeFigureOut">
              <a:rPr lang="fa-IR" smtClean="0">
                <a:solidFill>
                  <a:prstClr val="black"/>
                </a:solidFill>
              </a:rPr>
              <a:pPr/>
              <a:t>03/11/1442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9049CE-68B6-4FA0-911B-24DF0CD2F7D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4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r>
              <a:rPr lang="fa-IR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سوال کنید: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تمرینات تعادلی: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079776" y="2132856"/>
            <a:ext cx="48965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آیا به راحتی از زمین بلند می شوید؟</a:t>
            </a:r>
            <a:endParaRPr lang="en-US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7648" y="3501008"/>
            <a:ext cx="48965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آیا تا به حال دچار لغزش پا شده اید؟</a:t>
            </a:r>
            <a:endParaRPr lang="en-US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7434" y="4761148"/>
            <a:ext cx="54006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آیا تا به حال پس از لغزش پا به زمین افتاده اید؟</a:t>
            </a:r>
            <a:endParaRPr lang="en-US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2386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0" y="1481329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400" dirty="0">
                <a:cs typeface="B Mitra" panose="00000400000000000000" pitchFamily="2" charset="-78"/>
              </a:rPr>
              <a:t>بهتر است بدانید که افتادن، شایعترین حادثه در بین سالمندان است و معمولا باعث شکستگی استخوان ران و لگن می شود که مشکلات بسیاری از جمله ناتوانی و محدودیت حرکت، بستری طولانی مدت و در نهایت از دست دادن استقلال سالمند را به دنبال دارد.</a:t>
            </a:r>
          </a:p>
          <a:p>
            <a:pPr marL="109728" indent="0" algn="justLow" rtl="1">
              <a:lnSpc>
                <a:spcPct val="150000"/>
              </a:lnSpc>
              <a:buNone/>
            </a:pPr>
            <a:endParaRPr lang="fa-IR" sz="2400" dirty="0">
              <a:cs typeface="B Mitra" panose="00000400000000000000" pitchFamily="2" charset="-78"/>
            </a:endParaRPr>
          </a:p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400" dirty="0">
                <a:cs typeface="B Mitra" panose="00000400000000000000" pitchFamily="2" charset="-78"/>
              </a:rPr>
              <a:t>تمرینات تعادلی از طریق تقویت عضلات خصوصا پاها ، باعث می شود که بتوانید هنگام لغزیدن، تعادل خود را حفظ کنید. بنابراین از احتمال افتادن و زمین خوردن پیشگیری می کند. برای انجام تمرینات ، در کنار دیوار و یا یک میز یا صندلی که بتواند وزن شما را تحمل کند ، بایستد تا در صورت از دست دادن تعادل بتوانید به آنها تکیه کنید.</a:t>
            </a: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2334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anose="00000400000000000000" pitchFamily="2" charset="-78"/>
              </a:rPr>
              <a:t>1-حرکت اول: </a:t>
            </a:r>
            <a:r>
              <a:rPr lang="fa-IR" sz="2400" dirty="0">
                <a:cs typeface="B Mitra" panose="00000400000000000000" pitchFamily="2" charset="-78"/>
              </a:rPr>
              <a:t>کنار دیوار بایستید تنه خود را صاف نگه دارید و روی پنجه پا بلند شوید </a:t>
            </a:r>
            <a:r>
              <a:rPr lang="fa-IR" sz="2000" dirty="0">
                <a:cs typeface="B Mitra" panose="00000400000000000000" pitchFamily="2" charset="-78"/>
              </a:rPr>
              <a:t>(مطابق شکل شماره 1) </a:t>
            </a:r>
            <a:r>
              <a:rPr lang="fa-IR" sz="2400" dirty="0">
                <a:cs typeface="B Mitra" panose="00000400000000000000" pitchFamily="2" charset="-78"/>
              </a:rPr>
              <a:t>. از یک تا هشت بشمارید .سپس روی پاشنه های خود روی زمین برگردید و زانوها را کمی خم کنید</a:t>
            </a:r>
            <a:r>
              <a:rPr lang="fa-IR" sz="2000" dirty="0">
                <a:cs typeface="B Mitra" panose="00000400000000000000" pitchFamily="2" charset="-78"/>
              </a:rPr>
              <a:t>. </a:t>
            </a:r>
            <a:r>
              <a:rPr lang="fa-IR" sz="2400" dirty="0">
                <a:cs typeface="B Mitra" panose="00000400000000000000" pitchFamily="2" charset="-78"/>
              </a:rPr>
              <a:t>سپس به حالت اول برگردید.</a:t>
            </a:r>
          </a:p>
          <a:p>
            <a:pPr marL="109728" indent="0" algn="r" rtl="1">
              <a:buNone/>
            </a:pPr>
            <a:endParaRPr lang="fa-I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B Mitra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انواع تمرینات تعادلی: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287079"/>
            <a:ext cx="42158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68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0" y="2132857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fa-I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109728" indent="0">
              <a:buNone/>
            </a:pPr>
            <a:endParaRPr lang="fa-I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109728" indent="0" algn="justLow" rtl="1">
              <a:lnSpc>
                <a:spcPct val="150000"/>
              </a:lnSpc>
              <a:buNone/>
            </a:pPr>
            <a:endParaRPr lang="fa-IR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109728" indent="0" algn="justLow" rtl="1">
              <a:lnSpc>
                <a:spcPct val="150000"/>
              </a:lnSpc>
              <a:buNone/>
            </a:pPr>
            <a:endParaRPr lang="fa-IR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Mitra" panose="00000400000000000000" pitchFamily="2" charset="-78"/>
            </a:endParaRPr>
          </a:p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anose="00000400000000000000" pitchFamily="2" charset="-78"/>
              </a:rPr>
              <a:t>2-</a:t>
            </a:r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حرکت دوم :</a:t>
            </a:r>
            <a:r>
              <a:rPr lang="fa-IR" sz="2200" dirty="0">
                <a:cs typeface="B Mitra" panose="00000400000000000000" pitchFamily="2" charset="-78"/>
              </a:rPr>
              <a:t> </a:t>
            </a:r>
            <a:r>
              <a:rPr lang="fa-IR" sz="2400" dirty="0">
                <a:cs typeface="B Mitra" panose="00000400000000000000" pitchFamily="2" charset="-78"/>
              </a:rPr>
              <a:t>به دیوار تکیه دهید و در حالی که پشت شما کاملا به دیوار چسبیده است کمی زانوها را خم کنید ،10 ثانیه در این حالت بمانید و سپس به آرامی به حالت قبل برگردید (مطابق شکل شماره 11).این حرکت را با پای دیگر نیز انجام دهید</a:t>
            </a:r>
          </a:p>
          <a:p>
            <a:endParaRPr lang="fa-IR" dirty="0"/>
          </a:p>
        </p:txBody>
      </p:sp>
      <p:pic>
        <p:nvPicPr>
          <p:cNvPr id="3" name="Picture 2" descr="I:\فیلیپ چارت\B9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55562" r="63677" b="11923"/>
          <a:stretch/>
        </p:blipFill>
        <p:spPr bwMode="auto">
          <a:xfrm>
            <a:off x="4727848" y="188642"/>
            <a:ext cx="2736304" cy="3540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46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9536" y="260649"/>
            <a:ext cx="8229600" cy="4525963"/>
          </a:xfrm>
        </p:spPr>
        <p:txBody>
          <a:bodyPr/>
          <a:lstStyle/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anose="00000400000000000000" pitchFamily="2" charset="-78"/>
              </a:rPr>
              <a:t>3-حرکت سوم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anose="00000400000000000000" pitchFamily="2" charset="-78"/>
              </a:rPr>
              <a:t>: </a:t>
            </a:r>
            <a:r>
              <a:rPr lang="fa-IR" sz="2400" dirty="0">
                <a:cs typeface="B Mitra" panose="00000400000000000000" pitchFamily="2" charset="-78"/>
              </a:rPr>
              <a:t>بایستید و بر روی زمین سه نقطه فرضی را در جلو ، پهلو و عقب پای راست خود را در نظر بگیرید . ابتدا وزن خود را روی پای چپ انداخته و بعد پنجه پای راست را به ترتیب در این سه نقطه قرار دهید. سپس این کار را با پای چپ تکرار کنید.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 bwMode="auto">
          <a:xfrm>
            <a:off x="2351584" y="2470357"/>
            <a:ext cx="7383868" cy="358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1639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4856" y="476673"/>
            <a:ext cx="8229600" cy="4525963"/>
          </a:xfrm>
        </p:spPr>
        <p:txBody>
          <a:bodyPr/>
          <a:lstStyle/>
          <a:p>
            <a:pPr marL="109728" indent="0" algn="justLow" rtl="1">
              <a:lnSpc>
                <a:spcPct val="150000"/>
              </a:lnSpc>
              <a:buNone/>
            </a:pPr>
            <a:r>
              <a:rPr lang="fa-I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anose="00000400000000000000" pitchFamily="2" charset="-78"/>
              </a:rPr>
              <a:t>4-حرکت چهارم</a:t>
            </a:r>
            <a:r>
              <a:rPr lang="fa-I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Mitra" panose="00000400000000000000" pitchFamily="2" charset="-78"/>
              </a:rPr>
              <a:t>: </a:t>
            </a:r>
            <a:r>
              <a:rPr lang="fa-IR" sz="2400" dirty="0">
                <a:cs typeface="B Mitra" panose="00000400000000000000" pitchFamily="2" charset="-78"/>
              </a:rPr>
              <a:t>پشت یک صندلی بایستید و پشتی صندلی را با دو دست بگیرید، پای چپ را از زانو به طرف عقب خم کنید. سپس پا را  زمین گذاشته و این کار را با پای راست تکرار کنید. درصورت پیشرفت و سهولت در انجام این تمرین، در روزهای آینده  حرکت را با گرفتن یک دست به صندلی و سپس با تماس یک انگشت به لبه صندلی و پس از آن بدون گرفتن صندلی نیز انجام دهید</a:t>
            </a:r>
            <a:r>
              <a:rPr lang="fa-IR" sz="2000" dirty="0">
                <a:cs typeface="B Mitra" panose="00000400000000000000" pitchFamily="2" charset="-78"/>
              </a:rPr>
              <a:t>.</a:t>
            </a:r>
            <a:endParaRPr lang="en-US" sz="2000" dirty="0">
              <a:cs typeface="B Mitra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1026" name="Picture 2" descr="I:\فیلیپ چارت\B9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9" t="57699" r="5000" b="7970"/>
          <a:stretch/>
        </p:blipFill>
        <p:spPr bwMode="auto">
          <a:xfrm>
            <a:off x="1524000" y="3501008"/>
            <a:ext cx="914400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7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48" y="1"/>
            <a:ext cx="9169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006201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Custom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تمرینات تعادلی:</vt:lpstr>
      <vt:lpstr>PowerPoint Presentation</vt:lpstr>
      <vt:lpstr>انواع تمرینات تعادلی:</vt:lpstr>
      <vt:lpstr>PowerPoint Presentation</vt:lpstr>
      <vt:lpstr>PowerPoint Presentation</vt:lpstr>
      <vt:lpstr>PowerPoint Presentation</vt:lpstr>
      <vt:lpstr>PowerPoint Presentation</vt:lpstr>
    </vt:vector>
  </TitlesOfParts>
  <Company>QHS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معصومه فرشید مقدم</dc:creator>
  <cp:lastModifiedBy>زهرا بادافره</cp:lastModifiedBy>
  <cp:revision>2</cp:revision>
  <dcterms:created xsi:type="dcterms:W3CDTF">2018-11-17T04:35:13Z</dcterms:created>
  <dcterms:modified xsi:type="dcterms:W3CDTF">2020-10-27T09:23:50Z</dcterms:modified>
</cp:coreProperties>
</file>